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62" r:id="rId2"/>
    <p:sldId id="368" r:id="rId3"/>
    <p:sldId id="374" r:id="rId4"/>
    <p:sldId id="375" r:id="rId5"/>
    <p:sldId id="266" r:id="rId6"/>
    <p:sldId id="391" r:id="rId7"/>
    <p:sldId id="369" r:id="rId8"/>
    <p:sldId id="370" r:id="rId9"/>
    <p:sldId id="371" r:id="rId10"/>
    <p:sldId id="372" r:id="rId11"/>
    <p:sldId id="373" r:id="rId12"/>
    <p:sldId id="392" r:id="rId13"/>
    <p:sldId id="393" r:id="rId14"/>
    <p:sldId id="395" r:id="rId15"/>
    <p:sldId id="396" r:id="rId16"/>
    <p:sldId id="397" r:id="rId17"/>
    <p:sldId id="398" r:id="rId18"/>
    <p:sldId id="399" r:id="rId19"/>
    <p:sldId id="400" r:id="rId20"/>
    <p:sldId id="388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F573EC-8282-4326-8526-AAE420F33F2F}">
          <p14:sldIdLst>
            <p14:sldId id="362"/>
            <p14:sldId id="368"/>
            <p14:sldId id="374"/>
            <p14:sldId id="375"/>
            <p14:sldId id="266"/>
            <p14:sldId id="391"/>
            <p14:sldId id="369"/>
            <p14:sldId id="370"/>
            <p14:sldId id="371"/>
            <p14:sldId id="372"/>
            <p14:sldId id="373"/>
            <p14:sldId id="392"/>
            <p14:sldId id="393"/>
            <p14:sldId id="395"/>
            <p14:sldId id="396"/>
            <p14:sldId id="397"/>
            <p14:sldId id="398"/>
            <p14:sldId id="399"/>
            <p14:sldId id="400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413"/>
    <a:srgbClr val="FFB514"/>
    <a:srgbClr val="FFC101"/>
    <a:srgbClr val="FFE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0"/>
    <p:restoredTop sz="81706" autoAdjust="0"/>
  </p:normalViewPr>
  <p:slideViewPr>
    <p:cSldViewPr snapToGrid="0" snapToObjects="1">
      <p:cViewPr varScale="1">
        <p:scale>
          <a:sx n="95" d="100"/>
          <a:sy n="95" d="100"/>
        </p:scale>
        <p:origin x="88" y="13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F3281-8FB9-473E-A2D4-7CB57B98F8A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2E1FE-4189-4379-96FB-81743B5C9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3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38380-8520-4FC9-BD1E-85E00F19BE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3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Fox News,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38380-8520-4FC9-BD1E-85E00F19BE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20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</a:t>
            </a:r>
            <a:r>
              <a:rPr lang="en-US" sz="1200" b="1" dirty="0">
                <a:solidFill>
                  <a:schemeClr val="accent1"/>
                </a:solidFill>
              </a:rPr>
              <a:t>pictograph</a:t>
            </a:r>
            <a:r>
              <a:rPr lang="en-US" sz="1200" dirty="0"/>
              <a:t> is misleading. While the number of ‘made shots’ is only double the ‘assists’ per game, the </a:t>
            </a:r>
            <a:r>
              <a:rPr lang="en-US" sz="1200" b="1" dirty="0">
                <a:solidFill>
                  <a:schemeClr val="accent1"/>
                </a:solidFill>
              </a:rPr>
              <a:t>two-dimensional </a:t>
            </a:r>
            <a:r>
              <a:rPr lang="en-US" sz="1200" dirty="0"/>
              <a:t>ball figure makes the made shots appear </a:t>
            </a:r>
            <a:r>
              <a:rPr lang="en-US" sz="1200" i="1" dirty="0"/>
              <a:t>several times</a:t>
            </a:r>
            <a:r>
              <a:rPr lang="en-US" sz="1200" dirty="0"/>
              <a:t> as big.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2E1FE-4189-4379-96FB-81743B5C96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1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General Public?</a:t>
            </a:r>
          </a:p>
          <a:p>
            <a:r>
              <a:rPr lang="en-US" dirty="0"/>
              <a:t>For Geographers?</a:t>
            </a:r>
          </a:p>
          <a:p>
            <a:r>
              <a:rPr lang="en-US" dirty="0"/>
              <a:t>Other stakeholders?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2E1FE-4189-4379-96FB-81743B5C96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52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750DB4D-B8A9-1444-AD38-47E7DC842E34}"/>
              </a:ext>
            </a:extLst>
          </p:cNvPr>
          <p:cNvGrpSpPr/>
          <p:nvPr userDrawn="1"/>
        </p:nvGrpSpPr>
        <p:grpSpPr>
          <a:xfrm>
            <a:off x="0" y="548292"/>
            <a:ext cx="9144000" cy="2236694"/>
            <a:chOff x="0" y="564776"/>
            <a:chExt cx="9144000" cy="2236694"/>
          </a:xfrm>
        </p:grpSpPr>
        <p:pic>
          <p:nvPicPr>
            <p:cNvPr id="8" name="Picture 7" descr="MD-flag-background-ppt.png">
              <a:extLst>
                <a:ext uri="{FF2B5EF4-FFF2-40B4-BE49-F238E27FC236}">
                  <a16:creationId xmlns:a16="http://schemas.microsoft.com/office/drawing/2014/main" id="{F7107FCE-8F5A-C04F-BCC1-EE10E58626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776"/>
              <a:ext cx="9143999" cy="571500"/>
            </a:xfrm>
            <a:prstGeom prst="rect">
              <a:avLst/>
            </a:prstGeom>
          </p:spPr>
        </p:pic>
        <p:pic>
          <p:nvPicPr>
            <p:cNvPr id="9" name="Picture 8" descr="MD-flag-background-ppt.png">
              <a:extLst>
                <a:ext uri="{FF2B5EF4-FFF2-40B4-BE49-F238E27FC236}">
                  <a16:creationId xmlns:a16="http://schemas.microsoft.com/office/drawing/2014/main" id="{F0253FC5-B373-A74E-B6E6-917757C74F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129553"/>
              <a:ext cx="9143999" cy="571500"/>
            </a:xfrm>
            <a:prstGeom prst="rect">
              <a:avLst/>
            </a:prstGeom>
          </p:spPr>
        </p:pic>
        <p:pic>
          <p:nvPicPr>
            <p:cNvPr id="10" name="Picture 9" descr="MD-flag-background-ppt.png">
              <a:extLst>
                <a:ext uri="{FF2B5EF4-FFF2-40B4-BE49-F238E27FC236}">
                  <a16:creationId xmlns:a16="http://schemas.microsoft.com/office/drawing/2014/main" id="{3FA1E57B-75B7-514C-9D43-1B196ABC5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85365"/>
              <a:ext cx="9143999" cy="571500"/>
            </a:xfrm>
            <a:prstGeom prst="rect">
              <a:avLst/>
            </a:prstGeom>
          </p:spPr>
        </p:pic>
        <p:pic>
          <p:nvPicPr>
            <p:cNvPr id="11" name="Picture 10" descr="MD-flag-background-ppt.png">
              <a:extLst>
                <a:ext uri="{FF2B5EF4-FFF2-40B4-BE49-F238E27FC236}">
                  <a16:creationId xmlns:a16="http://schemas.microsoft.com/office/drawing/2014/main" id="{C4096511-65C6-374D-AD92-8D8CE45990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29970"/>
              <a:ext cx="9143999" cy="571500"/>
            </a:xfrm>
            <a:prstGeom prst="rect">
              <a:avLst/>
            </a:prstGeom>
          </p:spPr>
        </p:pic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8665" y="3657600"/>
            <a:ext cx="6400800" cy="8606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60606-3CFB-4EE2-8AAE-D7675A68ED24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6" name="Picture 5" descr="UMBC-primary-logo-CMYK-on-black.png">
            <a:extLst>
              <a:ext uri="{FF2B5EF4-FFF2-40B4-BE49-F238E27FC236}">
                <a16:creationId xmlns:a16="http://schemas.microsoft.com/office/drawing/2014/main" id="{03D4822F-9476-F54E-82C8-367A21C0DA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504" y="119795"/>
            <a:ext cx="2486041" cy="572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140" y="132887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52" y="1"/>
            <a:ext cx="7953935" cy="571500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2866"/>
            <a:ext cx="8229600" cy="38617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994F-8C5B-4125-BC43-FDF0BFA1C038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6" name="Picture 5" descr="UMBC-primary-logo-CMYK-on-black.png">
            <a:extLst>
              <a:ext uri="{FF2B5EF4-FFF2-40B4-BE49-F238E27FC236}">
                <a16:creationId xmlns:a16="http://schemas.microsoft.com/office/drawing/2014/main" id="{EE0ACFE5-55C9-5545-A73B-CB4CB0413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02"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0DB6846-96DE-BF74-D0DD-DE26807F3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68093" y="47178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5FF4DE-8BE1-422A-93E8-8BDA71D60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CCFA99-DD46-7C45-A193-598BC076FA5F}"/>
              </a:ext>
            </a:extLst>
          </p:cNvPr>
          <p:cNvGrpSpPr/>
          <p:nvPr userDrawn="1"/>
        </p:nvGrpSpPr>
        <p:grpSpPr>
          <a:xfrm>
            <a:off x="0" y="490812"/>
            <a:ext cx="9144000" cy="2812676"/>
            <a:chOff x="0" y="564776"/>
            <a:chExt cx="9144000" cy="2812676"/>
          </a:xfrm>
        </p:grpSpPr>
        <p:pic>
          <p:nvPicPr>
            <p:cNvPr id="7" name="Picture 6" descr="MD-flag-background-ppt.png">
              <a:extLst>
                <a:ext uri="{FF2B5EF4-FFF2-40B4-BE49-F238E27FC236}">
                  <a16:creationId xmlns:a16="http://schemas.microsoft.com/office/drawing/2014/main" id="{ADF5561A-3EA4-AF4F-9492-1001A1A7DA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776"/>
              <a:ext cx="9143999" cy="571500"/>
            </a:xfrm>
            <a:prstGeom prst="rect">
              <a:avLst/>
            </a:prstGeom>
          </p:spPr>
        </p:pic>
        <p:pic>
          <p:nvPicPr>
            <p:cNvPr id="8" name="Picture 7" descr="MD-flag-background-ppt.png">
              <a:extLst>
                <a:ext uri="{FF2B5EF4-FFF2-40B4-BE49-F238E27FC236}">
                  <a16:creationId xmlns:a16="http://schemas.microsoft.com/office/drawing/2014/main" id="{19A5CF5A-8A6E-0D4D-B683-74160C23AD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129553"/>
              <a:ext cx="9143999" cy="571500"/>
            </a:xfrm>
            <a:prstGeom prst="rect">
              <a:avLst/>
            </a:prstGeom>
          </p:spPr>
        </p:pic>
        <p:pic>
          <p:nvPicPr>
            <p:cNvPr id="9" name="Picture 8" descr="MD-flag-background-ppt.png">
              <a:extLst>
                <a:ext uri="{FF2B5EF4-FFF2-40B4-BE49-F238E27FC236}">
                  <a16:creationId xmlns:a16="http://schemas.microsoft.com/office/drawing/2014/main" id="{4A50654A-436C-CD41-B289-F04E4F49AA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85365"/>
              <a:ext cx="9143999" cy="571500"/>
            </a:xfrm>
            <a:prstGeom prst="rect">
              <a:avLst/>
            </a:prstGeom>
          </p:spPr>
        </p:pic>
        <p:pic>
          <p:nvPicPr>
            <p:cNvPr id="10" name="Picture 9" descr="MD-flag-background-ppt.png">
              <a:extLst>
                <a:ext uri="{FF2B5EF4-FFF2-40B4-BE49-F238E27FC236}">
                  <a16:creationId xmlns:a16="http://schemas.microsoft.com/office/drawing/2014/main" id="{EB74444E-859B-7544-B26A-809A5D17F5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29970"/>
              <a:ext cx="9143999" cy="571500"/>
            </a:xfrm>
            <a:prstGeom prst="rect">
              <a:avLst/>
            </a:prstGeom>
          </p:spPr>
        </p:pic>
        <p:pic>
          <p:nvPicPr>
            <p:cNvPr id="11" name="Picture 10" descr="MD-flag-background-ppt.png">
              <a:extLst>
                <a:ext uri="{FF2B5EF4-FFF2-40B4-BE49-F238E27FC236}">
                  <a16:creationId xmlns:a16="http://schemas.microsoft.com/office/drawing/2014/main" id="{500D4BB9-7C8C-ED42-A028-63F65FD44D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05952"/>
              <a:ext cx="9143999" cy="5715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B51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CFC7-0F1F-4D91-8088-A34B679ABB13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12" name="Picture 11" descr="UMBC-primary-logo-CMYK-on-black.png">
            <a:extLst>
              <a:ext uri="{FF2B5EF4-FFF2-40B4-BE49-F238E27FC236}">
                <a16:creationId xmlns:a16="http://schemas.microsoft.com/office/drawing/2014/main" id="{96CB9B5A-7640-F540-8160-BB283040C6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504" y="119795"/>
            <a:ext cx="2486041" cy="572729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C9FEB3F-EC1D-EEE4-F47C-C49F315F2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68093" y="47178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5FF4DE-8BE1-422A-93E8-8BDA71D60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7822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99248"/>
            <a:ext cx="4038600" cy="39255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99248"/>
            <a:ext cx="4038600" cy="392557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A931-59AE-4E48-98EA-691B208BDBB5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7" name="Picture 6" descr="UMBC-primary-logo-CMYK-on-black.png">
            <a:extLst>
              <a:ext uri="{FF2B5EF4-FFF2-40B4-BE49-F238E27FC236}">
                <a16:creationId xmlns:a16="http://schemas.microsoft.com/office/drawing/2014/main" id="{0B7B184D-2247-F142-AE6C-96F39893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02"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FB105C6-BFE5-5F03-B286-CEA63303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68093" y="47178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5FF4DE-8BE1-422A-93E8-8BDA71D60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923" y="1"/>
            <a:ext cx="8229600" cy="578224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57666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176618"/>
            <a:ext cx="4040188" cy="352758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657666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156447"/>
            <a:ext cx="4041775" cy="352758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0E23-852E-4EDE-8FAE-7CF7CE78D616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9" name="Picture 8" descr="UMBC-primary-logo-CMYK-on-black.png">
            <a:extLst>
              <a:ext uri="{FF2B5EF4-FFF2-40B4-BE49-F238E27FC236}">
                <a16:creationId xmlns:a16="http://schemas.microsoft.com/office/drawing/2014/main" id="{600E6DBC-8669-9742-8A68-AC1A4BFC3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02"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76266F-FB9D-56C3-AEC3-FCC78E7C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68093" y="47178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5FF4DE-8BE1-422A-93E8-8BDA71D60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5" y="0"/>
            <a:ext cx="8229600" cy="558053"/>
          </a:xfrm>
        </p:spPr>
        <p:txBody>
          <a:bodyPr>
            <a:noAutofit/>
          </a:bodyPr>
          <a:lstStyle>
            <a:lvl1pPr algn="l">
              <a:defRPr sz="3600">
                <a:solidFill>
                  <a:srgbClr val="FFB51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959F-9C1F-406A-8E65-1FBEB2E70D82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5" name="Picture 4" descr="UMBC-primary-logo-CMYK-on-black.png">
            <a:extLst>
              <a:ext uri="{FF2B5EF4-FFF2-40B4-BE49-F238E27FC236}">
                <a16:creationId xmlns:a16="http://schemas.microsoft.com/office/drawing/2014/main" id="{95CC24AD-04BF-7847-B01C-F6D18DA7D3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02"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66531-A4A8-9C3E-886D-852C1E400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68093" y="47178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5FF4DE-8BE1-422A-93E8-8BDA71D60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D843C-3F9D-4758-B497-FBECC98DFF97}" type="datetime1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4" name="Picture 3" descr="UMBC-primary-logo-CMYK-on-black.png">
            <a:extLst>
              <a:ext uri="{FF2B5EF4-FFF2-40B4-BE49-F238E27FC236}">
                <a16:creationId xmlns:a16="http://schemas.microsoft.com/office/drawing/2014/main" id="{83E10C5A-C998-2E4A-8F08-FE7032772E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02"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7A3994-2350-AE34-B628-9631EE5A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68093" y="47178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5FF4DE-8BE1-422A-93E8-8BDA71D60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A02D-3C91-464E-9AC1-E4DD75D7E612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7" name="Picture 6" descr="UMBC-primary-logo-CMYK-on-black.png">
            <a:extLst>
              <a:ext uri="{FF2B5EF4-FFF2-40B4-BE49-F238E27FC236}">
                <a16:creationId xmlns:a16="http://schemas.microsoft.com/office/drawing/2014/main" id="{13DFB92C-076D-4245-A46B-BBF0C25D9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02"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1EB1F7-1820-C6B1-E179-C9A1D3161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68093" y="47178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5FF4DE-8BE1-422A-93E8-8BDA71D60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UMBC-primary-logo-CMYK-on-black.png">
            <a:extLst>
              <a:ext uri="{FF2B5EF4-FFF2-40B4-BE49-F238E27FC236}">
                <a16:creationId xmlns:a16="http://schemas.microsoft.com/office/drawing/2014/main" id="{A4B53916-F5FC-7344-852B-551758A3CE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02"/>
          <a:stretch/>
        </p:blipFill>
        <p:spPr>
          <a:xfrm>
            <a:off x="8647318" y="60511"/>
            <a:ext cx="449617" cy="477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230C-11A2-1A81-5646-C203CCC00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68093" y="47178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5FF4DE-8BE1-422A-93E8-8BDA71D60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41882-4944-4368-B870-3EBD7D64D983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fgonzale@umbc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racticalgeoskills.blogspot.com/2020/04/map-projections-meaning-and-example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racticalgeoskills.blogspot.com/2020/04/map-projections-meaning-and-exampl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racticalgeoskills.blogspot.com/2020/04/map-projections-meaning-and-example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racticalgeoskills.blogspot.com/2020/04/map-projections-meaning-and-examples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racticalgeoskills.blogspot.com/2020/04/map-projections-meaning-and-example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racticalgeoskills.blogspot.com/2020/04/map-projections-meaning-and-example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25F4B55-9B5E-A046-A0AA-97BE96F99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99" y="3563526"/>
            <a:ext cx="6400800" cy="1320800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Felix Gonzalez, P.E. (</a:t>
            </a:r>
            <a:r>
              <a:rPr lang="en-US" sz="2800" dirty="0">
                <a:hlinkClick r:id="rId2"/>
              </a:rPr>
              <a:t>fgonzale@umbc.edu</a:t>
            </a:r>
            <a:r>
              <a:rPr lang="en-US" sz="2800" dirty="0"/>
              <a:t>)</a:t>
            </a:r>
            <a:endParaRPr lang="en-US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Adjunct Instructor</a:t>
            </a:r>
          </a:p>
          <a:p>
            <a:pPr algn="l"/>
            <a: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Division of Professional Studies</a:t>
            </a:r>
          </a:p>
          <a:p>
            <a:pPr algn="l"/>
            <a: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 Science and Electrical Engineering</a:t>
            </a:r>
          </a:p>
          <a:p>
            <a:pPr algn="l"/>
            <a: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University of Maryland Baltimore County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ACC570-F208-5741-9CF1-03630BBA85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601 –Ethics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99092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039018-AD63-274F-93EF-7E111F20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805" y="888641"/>
            <a:ext cx="3895054" cy="3625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C3043B-4040-634F-BB08-928B0E88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not equal to causation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E4D216-DF64-0846-B8F5-276339AB8B8D}"/>
              </a:ext>
            </a:extLst>
          </p:cNvPr>
          <p:cNvSpPr/>
          <p:nvPr/>
        </p:nvSpPr>
        <p:spPr>
          <a:xfrm>
            <a:off x="5193452" y="2054978"/>
            <a:ext cx="3551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The more cigarettes we consume, the longer we live!!!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AE3E-7A48-03F3-5972-32406A324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5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758A-D043-434F-8280-9AB6294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not equal to causation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013972-C54D-6545-8C79-D17B91F8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730" y="850005"/>
            <a:ext cx="7273978" cy="402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6E0BB-3EA9-56E8-F81B-BD4F65651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8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E23D-5BFB-64A9-1446-CF33C794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Land Mass Is Bigger?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CADB-200E-D144-4D89-DD599ECB7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Greenland or the United States?</a:t>
            </a:r>
          </a:p>
          <a:p>
            <a:pPr lvl="1"/>
            <a:r>
              <a:rPr lang="en-US" dirty="0"/>
              <a:t>A. US by 5 times</a:t>
            </a:r>
          </a:p>
          <a:p>
            <a:pPr lvl="1"/>
            <a:r>
              <a:rPr lang="en-US" dirty="0"/>
              <a:t>B. Greenland by 5 times</a:t>
            </a:r>
          </a:p>
          <a:p>
            <a:pPr lvl="1"/>
            <a:r>
              <a:rPr lang="en-US" dirty="0"/>
              <a:t>C. US by 2 times</a:t>
            </a:r>
          </a:p>
          <a:p>
            <a:pPr lvl="1"/>
            <a:r>
              <a:rPr lang="en-US" dirty="0"/>
              <a:t>D. Greenland by 2 times</a:t>
            </a:r>
          </a:p>
          <a:p>
            <a:pPr lvl="1"/>
            <a:r>
              <a:rPr lang="en-US" dirty="0"/>
              <a:t>E. About the same</a:t>
            </a:r>
          </a:p>
          <a:p>
            <a:pPr lvl="1"/>
            <a:r>
              <a:rPr lang="en-US" dirty="0"/>
              <a:t>F. Depends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88C7C-C434-2F75-EA70-5A41453E6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8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136F-78F1-1858-75CA-167490D5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Mercator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2550-5D15-84DC-E49A-80CB3C035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62" y="4656244"/>
            <a:ext cx="8229600" cy="183990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2"/>
              </a:rPr>
              <a:t>Practical Geography Skills: Map Projections: The meaning and examples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906F-E06C-5364-344A-F82035A76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4E911-7E94-C10B-B61E-3357C2DA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62" y="626955"/>
            <a:ext cx="4688759" cy="40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5A804-F3D2-BA29-9F63-32427611E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58FD-3E6C-5556-271F-F762CC11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Gall-Peters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675A3-8BDB-F306-4D3C-A9C03790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62" y="4656244"/>
            <a:ext cx="8229600" cy="183990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2"/>
              </a:rPr>
              <a:t>Practical Geography Skills: Map Projections: The meaning and examples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7FB6A-04A4-2929-C8A9-B94B3C005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C3319-DAF6-F9D7-752B-EA895868C0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0"/>
          <a:stretch>
            <a:fillRect/>
          </a:stretch>
        </p:blipFill>
        <p:spPr>
          <a:xfrm>
            <a:off x="1219200" y="643900"/>
            <a:ext cx="6229677" cy="39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2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919E4-822F-6CF3-07DB-AFB4447B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F165-E366-B1C5-590A-F19B96B4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Goode-Homolosine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65A4-B280-CFC5-5189-485D48781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62" y="4656244"/>
            <a:ext cx="8229600" cy="183990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2"/>
              </a:rPr>
              <a:t>Practical Geography Skills: Map Projections: The meaning and examples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B741E-6608-3E05-4008-AF8566874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95F3F-1512-0254-BE62-EDBB991C0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1" y="789053"/>
            <a:ext cx="8590157" cy="38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62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400C3-2E6E-2215-3D3E-0B2A757D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4A40-0811-817F-6E32-DAC58E85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Waterman Butterfly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BE36-3083-8828-7F95-B0782D252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62" y="4656244"/>
            <a:ext cx="8229600" cy="183990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2"/>
              </a:rPr>
              <a:t>Practical Geography Skills: Map Projections: The meaning and examples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945D5-096F-7946-9237-C11EBCAC1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4355B-5F1F-B352-1838-FD38717D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19" y="682954"/>
            <a:ext cx="6501161" cy="38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4DC9-6367-50B5-2E5E-442EA3ADF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41FE-4230-61DB-CD13-27D22758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Albers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F2AE-EF00-3908-4224-FEFB99689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62" y="4656244"/>
            <a:ext cx="8229600" cy="183990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2"/>
              </a:rPr>
              <a:t>Practical Geography Skills: Map Projections: The meaning and examples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C1A7D-9503-FFB0-AB4A-647B9D5B4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0F031-EC63-DB64-FB95-535963B0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09" y="571501"/>
            <a:ext cx="6767382" cy="40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56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8805A-0360-0692-F6B2-A0EFD1E3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5063-8359-F0BF-D78C-68279BF3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Robinson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8E33F-104F-B406-E637-92BC11EF6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62" y="4656244"/>
            <a:ext cx="8229600" cy="183990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2"/>
              </a:rPr>
              <a:t>Practical Geography Skills: Map Projections: The meaning and examples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DECDA-0C34-9D68-E80D-6EDAAF9F0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B1D6D-2C13-0840-029A-DDEEDB130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1" y="641402"/>
            <a:ext cx="7730836" cy="39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9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C803-BEC3-6722-F8C9-CCB8B769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Projections Land Mass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130A-D39B-FA47-411A-4D8713FAB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Which land mass is larger? Greenland or the United States?</a:t>
            </a:r>
          </a:p>
          <a:p>
            <a:pPr lvl="1"/>
            <a:r>
              <a:rPr lang="en-US" dirty="0"/>
              <a:t>A. US by 4.5 times</a:t>
            </a:r>
          </a:p>
          <a:p>
            <a:pPr lvl="1"/>
            <a:r>
              <a:rPr lang="en-US" dirty="0"/>
              <a:t>B. Greenland by 4.5 times</a:t>
            </a:r>
          </a:p>
          <a:p>
            <a:pPr lvl="1"/>
            <a:r>
              <a:rPr lang="en-US" dirty="0"/>
              <a:t>C. US by 2.3 times</a:t>
            </a:r>
          </a:p>
          <a:p>
            <a:pPr lvl="1"/>
            <a:r>
              <a:rPr lang="en-US" dirty="0"/>
              <a:t>D. Greenland by 2.3 times</a:t>
            </a:r>
          </a:p>
          <a:p>
            <a:pPr lvl="1"/>
            <a:r>
              <a:rPr lang="en-US" dirty="0"/>
              <a:t>E. About the same</a:t>
            </a:r>
          </a:p>
          <a:p>
            <a:pPr lvl="1"/>
            <a:r>
              <a:rPr lang="en-US" dirty="0"/>
              <a:t>F. Depends</a:t>
            </a:r>
          </a:p>
          <a:p>
            <a:endParaRPr lang="en-US" dirty="0"/>
          </a:p>
          <a:p>
            <a:r>
              <a:rPr lang="en-US" dirty="0"/>
              <a:t>Which Map Projection is it more appropriate and why?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0EC1D-09DD-8A72-DC7C-07B871402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2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Ethical Principles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Well-designed charts are empowering.</a:t>
            </a:r>
          </a:p>
          <a:p>
            <a:endParaRPr lang="en-US" dirty="0"/>
          </a:p>
          <a:p>
            <a:r>
              <a:rPr lang="en-US" dirty="0"/>
              <a:t>They can also deceive viewers regardless of whether they are designed with ill-intent or not.</a:t>
            </a:r>
          </a:p>
          <a:p>
            <a:endParaRPr lang="en-US" dirty="0"/>
          </a:p>
          <a:p>
            <a:r>
              <a:rPr lang="en-US" dirty="0"/>
              <a:t>Data visualization has ethical consequences</a:t>
            </a:r>
          </a:p>
          <a:p>
            <a:pPr lvl="1"/>
            <a:r>
              <a:rPr lang="en-US" dirty="0"/>
              <a:t>Ethical thinking is not only about intentions, but also about consequences. </a:t>
            </a:r>
          </a:p>
          <a:p>
            <a:endParaRPr lang="en-US" dirty="0"/>
          </a:p>
          <a:p>
            <a:r>
              <a:rPr lang="en-US" dirty="0"/>
              <a:t>Need to explicitly consider ethical principles when creating and distributing visualizations.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Integrity</a:t>
            </a:r>
          </a:p>
          <a:p>
            <a:pPr lvl="1"/>
            <a:r>
              <a:rPr lang="en-US" dirty="0"/>
              <a:t>Accountability</a:t>
            </a:r>
          </a:p>
          <a:p>
            <a:pPr marL="301752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AD4CA-6985-D1D8-CB2D-E8AB90389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02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6564-AA40-19C9-48FE-D2BA1E89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697" y="2374746"/>
            <a:ext cx="3639833" cy="571500"/>
          </a:xfrm>
        </p:spPr>
        <p:txBody>
          <a:bodyPr/>
          <a:lstStyle/>
          <a:p>
            <a:r>
              <a:rPr lang="en-US" sz="5000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34277-8B27-B31A-B665-8A12FC823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6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6783-061C-0245-A337-44733BE7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Create a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45F5C-5A84-D24E-8F57-115725494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Ask</a:t>
            </a:r>
          </a:p>
          <a:p>
            <a:r>
              <a:rPr lang="en-US" dirty="0"/>
              <a:t>Who is my audience?</a:t>
            </a:r>
          </a:p>
          <a:p>
            <a:r>
              <a:rPr lang="en-US" dirty="0"/>
              <a:t>What questions do they have?</a:t>
            </a:r>
          </a:p>
          <a:p>
            <a:r>
              <a:rPr lang="en-US" dirty="0"/>
              <a:t>What answers am I finding for them?</a:t>
            </a:r>
          </a:p>
          <a:p>
            <a:r>
              <a:rPr lang="en-US" dirty="0"/>
              <a:t>What am I trying to say?</a:t>
            </a:r>
          </a:p>
          <a:p>
            <a:r>
              <a:rPr lang="en-US" dirty="0"/>
              <a:t>What other questions will my visualization inspire or what conversations may result?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E66B4-B603-1816-584A-1608BC223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D81D-8212-EB41-B7D8-9A256F27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76BE6-9794-AF46-B8AE-FC42B3A3B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Identify your target audience</a:t>
            </a:r>
          </a:p>
          <a:p>
            <a:r>
              <a:rPr lang="en-US" dirty="0"/>
              <a:t>Make sure your data is clean</a:t>
            </a:r>
          </a:p>
          <a:p>
            <a:r>
              <a:rPr lang="en-US" dirty="0"/>
              <a:t>Select the right chart</a:t>
            </a:r>
          </a:p>
          <a:p>
            <a:r>
              <a:rPr lang="en-US" dirty="0"/>
              <a:t>Label your chart effectively</a:t>
            </a:r>
          </a:p>
          <a:p>
            <a:r>
              <a:rPr lang="en-US" dirty="0"/>
              <a:t>Emphasize the important points</a:t>
            </a:r>
          </a:p>
          <a:p>
            <a:r>
              <a:rPr lang="en-US" dirty="0"/>
              <a:t>Format your chart for accessibility</a:t>
            </a:r>
          </a:p>
          <a:p>
            <a:r>
              <a:rPr lang="en-US" dirty="0"/>
              <a:t>Make use of color</a:t>
            </a:r>
          </a:p>
          <a:p>
            <a:r>
              <a:rPr lang="en-US" dirty="0"/>
              <a:t>Ensure your data is readable in any format</a:t>
            </a:r>
          </a:p>
          <a:p>
            <a:r>
              <a:rPr lang="en-US" dirty="0"/>
              <a:t>Ask for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A72DF-0939-0C8C-EC47-41C0ED313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4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935" y="1346228"/>
            <a:ext cx="2686050" cy="206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628864-3BB7-C344-AEC4-9FED0A19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181" y="1482804"/>
            <a:ext cx="3364812" cy="192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2F08D-33CB-104E-BAC6-60D40499CA56}"/>
              </a:ext>
            </a:extLst>
          </p:cNvPr>
          <p:cNvSpPr txBox="1"/>
          <p:nvPr/>
        </p:nvSpPr>
        <p:spPr>
          <a:xfrm>
            <a:off x="4471416" y="976896"/>
            <a:ext cx="202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should have been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E1709D-1C25-6348-BD8A-207C82C3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AFDADA-C5AA-BE7A-88EC-63FE885CD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0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1E98-C7E3-CF4B-968E-7E732945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39AC47-3B59-0547-A5C2-1AAB3226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213" y="694944"/>
            <a:ext cx="3738287" cy="1792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430643-7944-F042-9896-5B0E8EC2AEE2}"/>
              </a:ext>
            </a:extLst>
          </p:cNvPr>
          <p:cNvSpPr txBox="1"/>
          <p:nvPr/>
        </p:nvSpPr>
        <p:spPr>
          <a:xfrm>
            <a:off x="4420719" y="855952"/>
            <a:ext cx="49014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Created by the Spanish city of Alcorcon in 2014 to celebrate the success of the current Mayor in increasing employment.  </a:t>
            </a:r>
          </a:p>
          <a:p>
            <a:endParaRPr lang="en-US" sz="2000" dirty="0"/>
          </a:p>
          <a:p>
            <a:r>
              <a:rPr lang="en-US" sz="2000" dirty="0"/>
              <a:t>Distorted both vertical and horizontal scales.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55091C2-C4ED-274E-8EB6-2E61873A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6276" y="2771619"/>
            <a:ext cx="3970425" cy="194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EFC2F-D291-00AA-1D14-467227AEF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7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25E0-7AC2-2444-A74C-89931D16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8AF5DAE-6681-8344-8E61-5EA1E8EC2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752" y="644387"/>
            <a:ext cx="2320615" cy="189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7BBAC02-6716-F74F-A31E-2F9DACDF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3811" y="746275"/>
            <a:ext cx="3036010" cy="169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1E8CEB0-E048-8342-9403-7361FFA8F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2"/>
          <a:stretch/>
        </p:blipFill>
        <p:spPr bwMode="auto">
          <a:xfrm>
            <a:off x="5867620" y="722217"/>
            <a:ext cx="3221486" cy="1737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F43577BF-F8C7-4B45-8480-DA7AC9346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7755" y="2711913"/>
            <a:ext cx="4236741" cy="216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CBE22-1A6B-9BBE-2F60-A7D15E6BD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AA090-2941-4F3F-B4A0-673A6211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681" y="609395"/>
            <a:ext cx="785675" cy="1178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DD608-4345-4525-9CC2-91361640E211}"/>
              </a:ext>
            </a:extLst>
          </p:cNvPr>
          <p:cNvSpPr txBox="1"/>
          <p:nvPr/>
        </p:nvSpPr>
        <p:spPr>
          <a:xfrm>
            <a:off x="1455002" y="474089"/>
            <a:ext cx="5536163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75" dirty="0"/>
              <a:t>Was Kobe a ball hog?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AA742-0F22-4C07-8681-B4350AF3C84D}"/>
              </a:ext>
            </a:extLst>
          </p:cNvPr>
          <p:cNvSpPr txBox="1"/>
          <p:nvPr/>
        </p:nvSpPr>
        <p:spPr>
          <a:xfrm>
            <a:off x="754324" y="1395971"/>
            <a:ext cx="61303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/>
              <a:t>In the 2009-2010 season, Kobe made 9.8 shots per game and had 5.0 assists per game, on average.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5314D7-E960-4178-96F8-E6A9329C67F8}"/>
              </a:ext>
            </a:extLst>
          </p:cNvPr>
          <p:cNvCxnSpPr/>
          <p:nvPr/>
        </p:nvCxnSpPr>
        <p:spPr>
          <a:xfrm>
            <a:off x="545145" y="2750795"/>
            <a:ext cx="0" cy="17977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F9244-5F97-4ED1-AFA3-0B7EA072B755}"/>
              </a:ext>
            </a:extLst>
          </p:cNvPr>
          <p:cNvCxnSpPr/>
          <p:nvPr/>
        </p:nvCxnSpPr>
        <p:spPr>
          <a:xfrm>
            <a:off x="545146" y="4548523"/>
            <a:ext cx="321593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Basketball Sport Circle - Free image on Pixabay">
            <a:extLst>
              <a:ext uri="{FF2B5EF4-FFF2-40B4-BE49-F238E27FC236}">
                <a16:creationId xmlns:a16="http://schemas.microsoft.com/office/drawing/2014/main" id="{188649C3-6695-43CB-BD19-6CE5C083C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825" y="2731167"/>
            <a:ext cx="1960508" cy="196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FB32FE-E86B-4510-8799-E22189FA0463}"/>
              </a:ext>
            </a:extLst>
          </p:cNvPr>
          <p:cNvCxnSpPr>
            <a:cxnSpLocks/>
          </p:cNvCxnSpPr>
          <p:nvPr/>
        </p:nvCxnSpPr>
        <p:spPr>
          <a:xfrm>
            <a:off x="406155" y="2929942"/>
            <a:ext cx="13899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6C7231-52CE-4EFB-AB8C-B41222E42F36}"/>
              </a:ext>
            </a:extLst>
          </p:cNvPr>
          <p:cNvCxnSpPr>
            <a:cxnSpLocks/>
          </p:cNvCxnSpPr>
          <p:nvPr/>
        </p:nvCxnSpPr>
        <p:spPr>
          <a:xfrm>
            <a:off x="391035" y="3730044"/>
            <a:ext cx="15411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8D3BFF-CD03-40C1-8326-D8A116721EBC}"/>
              </a:ext>
            </a:extLst>
          </p:cNvPr>
          <p:cNvSpPr txBox="1"/>
          <p:nvPr/>
        </p:nvSpPr>
        <p:spPr>
          <a:xfrm>
            <a:off x="103828" y="2790431"/>
            <a:ext cx="3642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9FC6AA-770E-42E4-80FC-D9B212BE7598}"/>
              </a:ext>
            </a:extLst>
          </p:cNvPr>
          <p:cNvSpPr txBox="1"/>
          <p:nvPr/>
        </p:nvSpPr>
        <p:spPr>
          <a:xfrm>
            <a:off x="83852" y="3590931"/>
            <a:ext cx="321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/>
              <a:t>5</a:t>
            </a:r>
          </a:p>
        </p:txBody>
      </p:sp>
      <p:pic>
        <p:nvPicPr>
          <p:cNvPr id="22" name="Picture 2" descr="Basketball Sport Circle - Free image on Pixabay">
            <a:extLst>
              <a:ext uri="{FF2B5EF4-FFF2-40B4-BE49-F238E27FC236}">
                <a16:creationId xmlns:a16="http://schemas.microsoft.com/office/drawing/2014/main" id="{A8A80B28-9E19-488D-B455-B00596D91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8699" y="3671968"/>
            <a:ext cx="951148" cy="95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4570ED-FA5C-443D-AAD8-974AB87557F4}"/>
              </a:ext>
            </a:extLst>
          </p:cNvPr>
          <p:cNvSpPr txBox="1"/>
          <p:nvPr/>
        </p:nvSpPr>
        <p:spPr>
          <a:xfrm>
            <a:off x="1107767" y="4620568"/>
            <a:ext cx="1045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Made Shots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91BABC-75D2-47B7-98AB-06C0529F864D}"/>
              </a:ext>
            </a:extLst>
          </p:cNvPr>
          <p:cNvSpPr txBox="1"/>
          <p:nvPr/>
        </p:nvSpPr>
        <p:spPr>
          <a:xfrm>
            <a:off x="2521600" y="4620568"/>
            <a:ext cx="1045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Assists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BADEA2-52EA-D344-8F79-81C92CF60C62}"/>
              </a:ext>
            </a:extLst>
          </p:cNvPr>
          <p:cNvCxnSpPr/>
          <p:nvPr/>
        </p:nvCxnSpPr>
        <p:spPr>
          <a:xfrm>
            <a:off x="4465819" y="2269982"/>
            <a:ext cx="0" cy="23969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A6BD74-BD35-5B4B-866C-00E9570747A1}"/>
              </a:ext>
            </a:extLst>
          </p:cNvPr>
          <p:cNvCxnSpPr/>
          <p:nvPr/>
        </p:nvCxnSpPr>
        <p:spPr>
          <a:xfrm>
            <a:off x="4465819" y="4666953"/>
            <a:ext cx="428791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A5FE9E-6C16-9E4E-AEDB-ADE618909B49}"/>
              </a:ext>
            </a:extLst>
          </p:cNvPr>
          <p:cNvCxnSpPr>
            <a:cxnSpLocks/>
          </p:cNvCxnSpPr>
          <p:nvPr/>
        </p:nvCxnSpPr>
        <p:spPr>
          <a:xfrm>
            <a:off x="4280499" y="2508845"/>
            <a:ext cx="1853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1CB3EB-5516-D940-A956-1E1E431E549C}"/>
              </a:ext>
            </a:extLst>
          </p:cNvPr>
          <p:cNvCxnSpPr>
            <a:cxnSpLocks/>
          </p:cNvCxnSpPr>
          <p:nvPr/>
        </p:nvCxnSpPr>
        <p:spPr>
          <a:xfrm>
            <a:off x="4260338" y="3575648"/>
            <a:ext cx="20548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3D4B2C-6311-F649-8A5B-0B7F8FBB5DDA}"/>
              </a:ext>
            </a:extLst>
          </p:cNvPr>
          <p:cNvSpPr txBox="1"/>
          <p:nvPr/>
        </p:nvSpPr>
        <p:spPr>
          <a:xfrm>
            <a:off x="3877395" y="2322831"/>
            <a:ext cx="485683" cy="37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60CCDB-35CB-D74C-B3B2-4AE05C3C9D42}"/>
              </a:ext>
            </a:extLst>
          </p:cNvPr>
          <p:cNvSpPr txBox="1"/>
          <p:nvPr/>
        </p:nvSpPr>
        <p:spPr>
          <a:xfrm>
            <a:off x="3850761" y="3390164"/>
            <a:ext cx="428256" cy="37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2931D6-6A25-ED49-855B-1DE7C4111C8B}"/>
              </a:ext>
            </a:extLst>
          </p:cNvPr>
          <p:cNvSpPr txBox="1"/>
          <p:nvPr/>
        </p:nvSpPr>
        <p:spPr>
          <a:xfrm>
            <a:off x="5215982" y="4763013"/>
            <a:ext cx="1393794" cy="38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Made Shots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0EAE3-F34F-7141-AADF-737A0D80D15B}"/>
              </a:ext>
            </a:extLst>
          </p:cNvPr>
          <p:cNvSpPr txBox="1"/>
          <p:nvPr/>
        </p:nvSpPr>
        <p:spPr>
          <a:xfrm>
            <a:off x="7101092" y="4763013"/>
            <a:ext cx="1393794" cy="38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Assists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7D0F1B-FB28-7B4B-92D1-CFCF6589BD28}"/>
              </a:ext>
            </a:extLst>
          </p:cNvPr>
          <p:cNvSpPr/>
          <p:nvPr/>
        </p:nvSpPr>
        <p:spPr>
          <a:xfrm>
            <a:off x="5515585" y="2601532"/>
            <a:ext cx="765560" cy="2053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D7A9A9-CB85-DC4E-BF35-29A299CF357A}"/>
              </a:ext>
            </a:extLst>
          </p:cNvPr>
          <p:cNvSpPr/>
          <p:nvPr/>
        </p:nvSpPr>
        <p:spPr>
          <a:xfrm>
            <a:off x="7379697" y="3575648"/>
            <a:ext cx="765560" cy="1091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28FC0-7323-A66C-A6ED-5947ECDC7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2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8" grpId="0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0AC67-E68E-AD4F-BE83-9A1634685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278" y="1121647"/>
            <a:ext cx="3827204" cy="3176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1AAFF6-455F-544A-BA92-A23289864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524" y="1475566"/>
            <a:ext cx="4360778" cy="2468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E5FC2-A7F4-1032-1A53-BF7651D8A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5FF4DE-8BE1-422A-93E8-8BDA71D60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540</Words>
  <Application>Microsoft Office PowerPoint</Application>
  <PresentationFormat>On-screen Show (16:9)</PresentationFormat>
  <Paragraphs>114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DATA 601 –Ethics Data Visualization</vt:lpstr>
      <vt:lpstr>Ethical Principles of Data Visualization</vt:lpstr>
      <vt:lpstr>Before You Create a Chart</vt:lpstr>
      <vt:lpstr>Data Visualization Best Practices</vt:lpstr>
      <vt:lpstr>Don’t</vt:lpstr>
      <vt:lpstr>Don’t</vt:lpstr>
      <vt:lpstr>Don’t</vt:lpstr>
      <vt:lpstr>PowerPoint Presentation</vt:lpstr>
      <vt:lpstr>PowerPoint Presentation</vt:lpstr>
      <vt:lpstr>Correlation is not equal to causation</vt:lpstr>
      <vt:lpstr>Correlation is not equal to causation</vt:lpstr>
      <vt:lpstr>Which Land Mass Is Bigger?</vt:lpstr>
      <vt:lpstr>Mercator Projection</vt:lpstr>
      <vt:lpstr>Gall-Peters Projection</vt:lpstr>
      <vt:lpstr>Goode-Homolosine Projection</vt:lpstr>
      <vt:lpstr>Waterman Butterfly Projection</vt:lpstr>
      <vt:lpstr>Albers Projection</vt:lpstr>
      <vt:lpstr>Robinson Projection</vt:lpstr>
      <vt:lpstr>Map Projections Land Mass Comparison</vt:lpstr>
      <vt:lpstr>Questions?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Felix Gonzalez</cp:lastModifiedBy>
  <cp:revision>105</cp:revision>
  <dcterms:created xsi:type="dcterms:W3CDTF">2019-02-27T15:38:32Z</dcterms:created>
  <dcterms:modified xsi:type="dcterms:W3CDTF">2025-12-01T03:12:34Z</dcterms:modified>
</cp:coreProperties>
</file>